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781" autoAdjust="0"/>
  </p:normalViewPr>
  <p:slideViewPr>
    <p:cSldViewPr snapToGrid="0">
      <p:cViewPr varScale="1">
        <p:scale>
          <a:sx n="42" d="100"/>
          <a:sy n="42" d="100"/>
        </p:scale>
        <p:origin x="179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DF596-D4E4-4641-B9F2-30FB6C27E7BE}" type="datetimeFigureOut">
              <a:rPr lang="en-KE" smtClean="0"/>
              <a:t>09/06/2021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20168F-3821-48B8-8419-ABF0E84D7E75}" type="slidenum">
              <a:rPr lang="en-KE" smtClean="0"/>
              <a:t>‹#›</a:t>
            </a:fld>
            <a:endParaRPr lang="en-KE"/>
          </a:p>
        </p:txBody>
      </p:sp>
    </p:spTree>
    <p:extLst>
      <p:ext uri="{BB962C8B-B14F-4D97-AF65-F5344CB8AC3E}">
        <p14:creationId xmlns:p14="http://schemas.microsoft.com/office/powerpoint/2010/main" val="1840091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coverage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The NHS was founded in 1946 to oversee the public health care sector in the UK (</a:t>
            </a:r>
            <a:r>
              <a:rPr lang="en-US" sz="1200" dirty="0" err="1">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Shyumeyko</a:t>
            </a: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 2018) Health care is provided to all citizens and permanent residents of United Kingdom for free at al points of service. The department of health ensures adequate health and wellbeing of the people of Britain. All health care services are free at all points of need and it is paid by the tax payers’ money.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2</a:t>
            </a:fld>
            <a:endParaRPr lang="en-KE"/>
          </a:p>
        </p:txBody>
      </p:sp>
    </p:spTree>
    <p:extLst>
      <p:ext uri="{BB962C8B-B14F-4D97-AF65-F5344CB8AC3E}">
        <p14:creationId xmlns:p14="http://schemas.microsoft.com/office/powerpoint/2010/main" val="3112812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Insurance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National Health Service is funded by the government of respective countries and private investors. The government funds over 85% of health care expenditure while the 15% is from the private sector. (Jha et al., 2020) The NHS in turn finances the entire health care programs of the country. besides, the NHS governs and guides the insurance agencies in all parts of UK. Such insurance bodies include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BUPA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AVIA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AXA</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3</a:t>
            </a:fld>
            <a:endParaRPr lang="en-KE"/>
          </a:p>
        </p:txBody>
      </p:sp>
    </p:spTree>
    <p:extLst>
      <p:ext uri="{BB962C8B-B14F-4D97-AF65-F5344CB8AC3E}">
        <p14:creationId xmlns:p14="http://schemas.microsoft.com/office/powerpoint/2010/main" val="3850443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Role of Government in healthcare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The healthcare system of the United Kingdom id devolved. Each country (England, Northern Ireland, Scotland, and Wales) has its own public health system. Healthcare comprises of central government and parliaments running both private and voluntary, and public health facilities. The government is responsible for;</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4</a:t>
            </a:fld>
            <a:endParaRPr lang="en-KE"/>
          </a:p>
        </p:txBody>
      </p:sp>
    </p:spTree>
    <p:extLst>
      <p:ext uri="{BB962C8B-B14F-4D97-AF65-F5344CB8AC3E}">
        <p14:creationId xmlns:p14="http://schemas.microsoft.com/office/powerpoint/2010/main" val="477182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b="1"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Entities for Health care Governance</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Health care in the UK is governed by governmental bodies the following bodies operating in urban and rural areas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Department of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entire well-being of UK citizens. Offers work opportunities, publications, and policies for healthcare guidance and governance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Primary Care Trusts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solidFill>
                  <a:srgbClr val="1B1B1B"/>
                </a:solidFill>
                <a:effectLst/>
                <a:latin typeface="Calibri" panose="020F0502020204030204" pitchFamily="34" charset="0"/>
                <a:ea typeface="Calibri" panose="020F0502020204030204" pitchFamily="34" charset="0"/>
                <a:cs typeface="Calibri" panose="020F0502020204030204" pitchFamily="34" charset="0"/>
              </a:rPr>
              <a:t>Responsible for improving the health care of local populations and works jointly with different agencies to commission hospitals and community services to provide care.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 Strategic Health Authorities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Ensures the national goals of health are integrated in the local health care plans and strategies as well as ensuring high quality performance in the NHS.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Institutes of Rural Health</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It is an academic charity organization that that informs the NHS on how to develop and promote the health and well being of people in the rural and academic areas.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Health Insurance Systems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en-US" sz="1200" dirty="0">
                <a:effectLst/>
                <a:latin typeface="Calibri" panose="020F0502020204030204" pitchFamily="34" charset="0"/>
                <a:ea typeface="Calibri" panose="020F0502020204030204" pitchFamily="34" charset="0"/>
                <a:cs typeface="Calibri" panose="020F0502020204030204" pitchFamily="34" charset="0"/>
              </a:rPr>
              <a:t>Health insurance systems in the UK are governed by the NHS which are responsible for funding all healthcare companies and organizations.</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5</a:t>
            </a:fld>
            <a:endParaRPr lang="en-KE"/>
          </a:p>
        </p:txBody>
      </p:sp>
    </p:spTree>
    <p:extLst>
      <p:ext uri="{BB962C8B-B14F-4D97-AF65-F5344CB8AC3E}">
        <p14:creationId xmlns:p14="http://schemas.microsoft.com/office/powerpoint/2010/main" val="66742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8520168F-3821-48B8-8419-ABF0E84D7E75}" type="slidenum">
              <a:rPr lang="en-KE" smtClean="0"/>
              <a:t>6</a:t>
            </a:fld>
            <a:endParaRPr lang="en-KE"/>
          </a:p>
        </p:txBody>
      </p:sp>
    </p:spTree>
    <p:extLst>
      <p:ext uri="{BB962C8B-B14F-4D97-AF65-F5344CB8AC3E}">
        <p14:creationId xmlns:p14="http://schemas.microsoft.com/office/powerpoint/2010/main" val="396596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a:xfrm>
            <a:off x="5332412" y="5883275"/>
            <a:ext cx="4324044" cy="365125"/>
          </a:xfrm>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875310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09/06/2021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12887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91012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971594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468592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718182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648370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8635577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3146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a:xfrm>
            <a:off x="10951856" y="5867131"/>
            <a:ext cx="551167" cy="365125"/>
          </a:xfrm>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293780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602135-EFBA-4A95-826D-E28FC23FBA3F}" type="datetimeFigureOut">
              <a:rPr lang="en-KE" smtClean="0"/>
              <a:t>09/06/2021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1245293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602135-EFBA-4A95-826D-E28FC23FBA3F}" type="datetimeFigureOut">
              <a:rPr lang="en-KE" smtClean="0"/>
              <a:t>09/06/2021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721225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602135-EFBA-4A95-826D-E28FC23FBA3F}" type="datetimeFigureOut">
              <a:rPr lang="en-KE" smtClean="0"/>
              <a:t>09/06/2021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5172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602135-EFBA-4A95-826D-E28FC23FBA3F}" type="datetimeFigureOut">
              <a:rPr lang="en-KE" smtClean="0"/>
              <a:t>09/06/2021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76055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602135-EFBA-4A95-826D-E28FC23FBA3F}" type="datetimeFigureOut">
              <a:rPr lang="en-KE" smtClean="0"/>
              <a:t>09/06/2021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2523718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09/06/2021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8616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602135-EFBA-4A95-826D-E28FC23FBA3F}" type="datetimeFigureOut">
              <a:rPr lang="en-KE" smtClean="0"/>
              <a:t>09/06/2021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1A993539-4DBB-4860-B37E-348B6CD855B4}" type="slidenum">
              <a:rPr lang="en-KE" smtClean="0"/>
              <a:t>‹#›</a:t>
            </a:fld>
            <a:endParaRPr lang="en-KE"/>
          </a:p>
        </p:txBody>
      </p:sp>
    </p:spTree>
    <p:extLst>
      <p:ext uri="{BB962C8B-B14F-4D97-AF65-F5344CB8AC3E}">
        <p14:creationId xmlns:p14="http://schemas.microsoft.com/office/powerpoint/2010/main" val="369060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3602135-EFBA-4A95-826D-E28FC23FBA3F}" type="datetimeFigureOut">
              <a:rPr lang="en-KE" smtClean="0"/>
              <a:t>09/06/2021</a:t>
            </a:fld>
            <a:endParaRPr lang="en-KE"/>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KE"/>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A993539-4DBB-4860-B37E-348B6CD855B4}" type="slidenum">
              <a:rPr lang="en-KE" smtClean="0"/>
              <a:t>‹#›</a:t>
            </a:fld>
            <a:endParaRPr lang="en-KE"/>
          </a:p>
        </p:txBody>
      </p:sp>
    </p:spTree>
    <p:extLst>
      <p:ext uri="{BB962C8B-B14F-4D97-AF65-F5344CB8AC3E}">
        <p14:creationId xmlns:p14="http://schemas.microsoft.com/office/powerpoint/2010/main" val="3603581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79312-A31A-476F-A2F7-C1E7AAD9D1C9}"/>
              </a:ext>
            </a:extLst>
          </p:cNvPr>
          <p:cNvSpPr>
            <a:spLocks noGrp="1"/>
          </p:cNvSpPr>
          <p:nvPr>
            <p:ph type="ctrTitle"/>
          </p:nvPr>
        </p:nvSpPr>
        <p:spPr>
          <a:xfrm>
            <a:off x="2565779" y="1214651"/>
            <a:ext cx="8937244" cy="1746914"/>
          </a:xfrm>
        </p:spPr>
        <p:txBody>
          <a:bodyPr>
            <a:normAutofit/>
          </a:bodyPr>
          <a:lstStyle/>
          <a:p>
            <a:r>
              <a:rPr lang="en-US" dirty="0"/>
              <a:t>UK HEALTH CARE SYSTEM</a:t>
            </a:r>
            <a:endParaRPr lang="en-KE" dirty="0"/>
          </a:p>
        </p:txBody>
      </p:sp>
      <p:sp>
        <p:nvSpPr>
          <p:cNvPr id="3" name="Subtitle 2">
            <a:extLst>
              <a:ext uri="{FF2B5EF4-FFF2-40B4-BE49-F238E27FC236}">
                <a16:creationId xmlns:a16="http://schemas.microsoft.com/office/drawing/2014/main" id="{71A51BC1-12E1-44CD-8DBE-FDF39E60C7B8}"/>
              </a:ext>
            </a:extLst>
          </p:cNvPr>
          <p:cNvSpPr>
            <a:spLocks noGrp="1"/>
          </p:cNvSpPr>
          <p:nvPr>
            <p:ph type="subTitle" idx="1"/>
          </p:nvPr>
        </p:nvSpPr>
        <p:spPr>
          <a:xfrm>
            <a:off x="4515377" y="3429000"/>
            <a:ext cx="6987645" cy="1955801"/>
          </a:xfrm>
        </p:spPr>
        <p:txBody>
          <a:bodyPr/>
          <a:lstStyle/>
          <a:p>
            <a:r>
              <a:rPr lang="en-US" dirty="0"/>
              <a:t>Student name</a:t>
            </a:r>
          </a:p>
          <a:p>
            <a:r>
              <a:rPr lang="en-US" dirty="0"/>
              <a:t>Institution Affiliations</a:t>
            </a:r>
          </a:p>
          <a:p>
            <a:r>
              <a:rPr lang="en-US" dirty="0"/>
              <a:t>Date </a:t>
            </a:r>
            <a:endParaRPr lang="en-KE" dirty="0"/>
          </a:p>
        </p:txBody>
      </p:sp>
    </p:spTree>
    <p:extLst>
      <p:ext uri="{BB962C8B-B14F-4D97-AF65-F5344CB8AC3E}">
        <p14:creationId xmlns:p14="http://schemas.microsoft.com/office/powerpoint/2010/main" val="393164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23A9-5A6A-473D-A1F5-303EBC53017E}"/>
              </a:ext>
            </a:extLst>
          </p:cNvPr>
          <p:cNvSpPr>
            <a:spLocks noGrp="1"/>
          </p:cNvSpPr>
          <p:nvPr>
            <p:ph type="title"/>
          </p:nvPr>
        </p:nvSpPr>
        <p:spPr>
          <a:xfrm>
            <a:off x="1484311" y="685801"/>
            <a:ext cx="10018713" cy="1033818"/>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coverage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E2DDAA96-C476-48F6-947A-4CEDB73A807E}"/>
              </a:ext>
            </a:extLst>
          </p:cNvPr>
          <p:cNvSpPr>
            <a:spLocks noGrp="1"/>
          </p:cNvSpPr>
          <p:nvPr>
            <p:ph idx="1"/>
          </p:nvPr>
        </p:nvSpPr>
        <p:spPr>
          <a:xfrm>
            <a:off x="1484310" y="2169995"/>
            <a:ext cx="10018713" cy="3621206"/>
          </a:xfrm>
        </p:spPr>
        <p:txBody>
          <a:bodyPr/>
          <a:lstStyle/>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mainly provided by the National Health Service under the United Kingdom’s Department of Health.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is provided to all citizens and permanent residents of United Kingdom for free at al points of service. </a:t>
            </a: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department of health ensures adequate health and wellbeing of the people of Britain. </a:t>
            </a:r>
          </a:p>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Shumeyko</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2018)</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799423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22825-768C-4670-B6A8-C141FD6D37AD}"/>
              </a:ext>
            </a:extLst>
          </p:cNvPr>
          <p:cNvSpPr>
            <a:spLocks noGrp="1"/>
          </p:cNvSpPr>
          <p:nvPr>
            <p:ph type="title"/>
          </p:nvPr>
        </p:nvSpPr>
        <p:spPr>
          <a:xfrm>
            <a:off x="1484311" y="685801"/>
            <a:ext cx="10018713" cy="1028700"/>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Insurance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67EFEB1-52BD-467C-A713-EB190C419CD3}"/>
              </a:ext>
            </a:extLst>
          </p:cNvPr>
          <p:cNvSpPr>
            <a:spLocks noGrp="1"/>
          </p:cNvSpPr>
          <p:nvPr>
            <p:ph idx="1"/>
          </p:nvPr>
        </p:nvSpPr>
        <p:spPr>
          <a:xfrm>
            <a:off x="1484310" y="1714501"/>
            <a:ext cx="10018713" cy="4732019"/>
          </a:xfrm>
        </p:spPr>
        <p:txBody>
          <a:bodyPr>
            <a:normAutofit fontScale="92500" lnSpcReduction="20000"/>
          </a:bodyPr>
          <a:lstStyle/>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government funds over 85% of health care expenditure while the 15% is from the private sector (Jha 2020).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The NHS in turn finances the entire health care programs of the country. besides, the NHS governs and guides the insurance agencies in all parts of UK. </a:t>
            </a:r>
          </a:p>
          <a:p>
            <a:pPr>
              <a:lnSpc>
                <a:spcPct val="107000"/>
              </a:lnSpc>
              <a:spcAft>
                <a:spcPts val="800"/>
              </a:spcAft>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Such insurance bodies include</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BUPA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AVIA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AXA</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Medicare International </a:t>
            </a:r>
            <a:endParaRPr lang="en-KE"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Freedom Health Insurance</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80247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2C18F-D213-4DD6-9860-19E8AC4DFBD7}"/>
              </a:ext>
            </a:extLst>
          </p:cNvPr>
          <p:cNvSpPr>
            <a:spLocks noGrp="1"/>
          </p:cNvSpPr>
          <p:nvPr>
            <p:ph type="title"/>
          </p:nvPr>
        </p:nvSpPr>
        <p:spPr>
          <a:xfrm>
            <a:off x="1484311" y="480060"/>
            <a:ext cx="10018713" cy="112014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Role of Government in healthcare </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CF73F971-C59C-4E52-8F43-ECF519207C61}"/>
              </a:ext>
            </a:extLst>
          </p:cNvPr>
          <p:cNvSpPr>
            <a:spLocks noGrp="1"/>
          </p:cNvSpPr>
          <p:nvPr>
            <p:ph idx="1"/>
          </p:nvPr>
        </p:nvSpPr>
        <p:spPr>
          <a:xfrm>
            <a:off x="1484310" y="1600201"/>
            <a:ext cx="10018713" cy="4777739"/>
          </a:xfrm>
        </p:spPr>
        <p:txBody>
          <a:bodyPr>
            <a:normAutofit lnSpcReduction="10000"/>
          </a:bodyPr>
          <a:lstStyle/>
          <a:p>
            <a:pPr marL="0" indent="0">
              <a:lnSpc>
                <a:spcPct val="107000"/>
              </a:lnSpc>
              <a:buNone/>
            </a:pPr>
            <a:r>
              <a:rPr lang="en-US" sz="2800" dirty="0">
                <a:solidFill>
                  <a:srgbClr val="1B1B1B"/>
                </a:solidFill>
                <a:effectLst/>
                <a:latin typeface="Helvetica" panose="020B0604020202020204" pitchFamily="34" charset="0"/>
                <a:ea typeface="Calibri" panose="020F0502020204030204" pitchFamily="34" charset="0"/>
                <a:cs typeface="Times New Roman" panose="02020603050405020304" pitchFamily="18" charset="0"/>
              </a:rPr>
              <a:t>Healthcare comprises of central government and parliaments running both private and voluntary, and public health facilities. The government is responsible for;</a:t>
            </a:r>
            <a:endParaRPr lang="en-KE"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Monitoring of health care services like sanitation and disease control</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Financing and delivery of public health services</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Directing delivery of health services through hospitals. </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Helvetica" panose="020B0604020202020204" pitchFamily="34" charset="0"/>
              <a:buChar char="-"/>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Balancing private and public health systems</a:t>
            </a:r>
          </a:p>
          <a:p>
            <a:pPr marL="0" lvl="0" indent="0">
              <a:lnSpc>
                <a:spcPct val="107000"/>
              </a:lnSpc>
              <a:spcAft>
                <a:spcPts val="800"/>
              </a:spcAft>
              <a:buNone/>
            </a:pPr>
            <a:r>
              <a:rPr lang="en-US" sz="2800"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(Dodgson, 2017)</a:t>
            </a:r>
            <a:endParaRPr lang="en-KE" sz="2800"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504540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AC63E-E388-41FB-AC48-23E10216E631}"/>
              </a:ext>
            </a:extLst>
          </p:cNvPr>
          <p:cNvSpPr>
            <a:spLocks noGrp="1"/>
          </p:cNvSpPr>
          <p:nvPr>
            <p:ph type="title"/>
          </p:nvPr>
        </p:nvSpPr>
        <p:spPr>
          <a:xfrm>
            <a:off x="1484311" y="251460"/>
            <a:ext cx="10018713" cy="1211581"/>
          </a:xfrm>
        </p:spPr>
        <p:txBody>
          <a:bodyPr>
            <a:normAutofit fontScale="90000"/>
          </a:bodyPr>
          <a:lstStyle/>
          <a:p>
            <a:r>
              <a:rPr lang="en-US" b="1" dirty="0">
                <a:solidFill>
                  <a:srgbClr val="1B1B1B"/>
                </a:solidFill>
                <a:latin typeface="Helvetica" panose="020B0604020202020204" pitchFamily="34" charset="0"/>
                <a:ea typeface="Calibri" panose="020F0502020204030204" pitchFamily="34" charset="0"/>
                <a:cs typeface="Times New Roman" panose="02020603050405020304" pitchFamily="18" charset="0"/>
              </a:rPr>
              <a:t>Entities for Health care Governance</a:t>
            </a:r>
            <a:br>
              <a:rPr lang="en-KE" dirty="0">
                <a:latin typeface="Calibri" panose="020F0502020204030204" pitchFamily="34" charset="0"/>
                <a:ea typeface="Calibri" panose="020F0502020204030204" pitchFamily="34" charset="0"/>
                <a:cs typeface="Times New Roman" panose="02020603050405020304" pitchFamily="18" charset="0"/>
              </a:rPr>
            </a:br>
            <a:endParaRPr lang="en-KE" dirty="0"/>
          </a:p>
        </p:txBody>
      </p:sp>
      <p:sp>
        <p:nvSpPr>
          <p:cNvPr id="3" name="Content Placeholder 2">
            <a:extLst>
              <a:ext uri="{FF2B5EF4-FFF2-40B4-BE49-F238E27FC236}">
                <a16:creationId xmlns:a16="http://schemas.microsoft.com/office/drawing/2014/main" id="{7A9B9D40-7E2D-4B0C-A24A-49D673ECA980}"/>
              </a:ext>
            </a:extLst>
          </p:cNvPr>
          <p:cNvSpPr>
            <a:spLocks noGrp="1"/>
          </p:cNvSpPr>
          <p:nvPr>
            <p:ph idx="1"/>
          </p:nvPr>
        </p:nvSpPr>
        <p:spPr>
          <a:xfrm>
            <a:off x="1484310" y="1463041"/>
            <a:ext cx="10018713" cy="4983479"/>
          </a:xfrm>
        </p:spPr>
        <p:txBody>
          <a:bodyPr/>
          <a:lstStyle/>
          <a:p>
            <a:pPr marL="0" indent="0">
              <a:buNone/>
            </a:pP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Health care in the UK is governed by governmental bodies the following bodies operating in urban and rural areas (</a:t>
            </a:r>
            <a:r>
              <a:rPr lang="en-US" dirty="0" err="1">
                <a:solidFill>
                  <a:srgbClr val="1B1B1B"/>
                </a:solidFill>
                <a:latin typeface="Helvetica" panose="020B0604020202020204" pitchFamily="34" charset="0"/>
                <a:ea typeface="Calibri" panose="020F0502020204030204" pitchFamily="34" charset="0"/>
                <a:cs typeface="Times New Roman" panose="02020603050405020304" pitchFamily="18" charset="0"/>
              </a:rPr>
              <a:t>Gille</a:t>
            </a:r>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 et al., 2021)</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Department of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solidFill>
                  <a:srgbClr val="1B1B1B"/>
                </a:solidFill>
                <a:latin typeface="Helvetica" panose="020B0604020202020204" pitchFamily="34" charset="0"/>
                <a:ea typeface="Calibri" panose="020F0502020204030204" pitchFamily="34" charset="0"/>
                <a:cs typeface="Times New Roman" panose="02020603050405020304" pitchFamily="18" charset="0"/>
              </a:rPr>
              <a:t>Primary Care Trusts</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Strategic Health Authorities</a:t>
            </a:r>
          </a:p>
          <a:p>
            <a:r>
              <a:rPr lang="en-US" dirty="0">
                <a:latin typeface="Calibri" panose="020F0502020204030204" pitchFamily="34" charset="0"/>
                <a:ea typeface="Calibri" panose="020F0502020204030204" pitchFamily="34" charset="0"/>
                <a:cs typeface="Times New Roman" panose="02020603050405020304" pitchFamily="18" charset="0"/>
              </a:rPr>
              <a:t>Institutes of Rural Health</a:t>
            </a:r>
            <a:endParaRPr lang="en-KE"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Health Insurance Systems</a:t>
            </a:r>
            <a:endParaRPr lang="en-KE"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2619765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EE7E7-413F-425D-A133-9D8CBEBE9DCF}"/>
              </a:ext>
            </a:extLst>
          </p:cNvPr>
          <p:cNvSpPr>
            <a:spLocks noGrp="1"/>
          </p:cNvSpPr>
          <p:nvPr>
            <p:ph type="title"/>
          </p:nvPr>
        </p:nvSpPr>
        <p:spPr>
          <a:xfrm>
            <a:off x="1484311" y="205741"/>
            <a:ext cx="10018713" cy="1005839"/>
          </a:xfrm>
        </p:spPr>
        <p:txBody>
          <a:bodyPr>
            <a:normAutofit/>
          </a:bodyPr>
          <a:lstStyle/>
          <a:p>
            <a:r>
              <a:rPr lang="en-US" dirty="0"/>
              <a:t>References</a:t>
            </a:r>
            <a:endParaRPr lang="en-KE" dirty="0"/>
          </a:p>
        </p:txBody>
      </p:sp>
      <p:sp>
        <p:nvSpPr>
          <p:cNvPr id="3" name="Content Placeholder 2">
            <a:extLst>
              <a:ext uri="{FF2B5EF4-FFF2-40B4-BE49-F238E27FC236}">
                <a16:creationId xmlns:a16="http://schemas.microsoft.com/office/drawing/2014/main" id="{44006BD2-1C31-4D3B-BF2B-E92AA73B8748}"/>
              </a:ext>
            </a:extLst>
          </p:cNvPr>
          <p:cNvSpPr>
            <a:spLocks noGrp="1"/>
          </p:cNvSpPr>
          <p:nvPr>
            <p:ph idx="1"/>
          </p:nvPr>
        </p:nvSpPr>
        <p:spPr>
          <a:xfrm>
            <a:off x="1484310" y="1211580"/>
            <a:ext cx="10311450" cy="5440679"/>
          </a:xfrm>
        </p:spPr>
        <p:txBody>
          <a:bodyPr>
            <a:normAutofit/>
          </a:bodyPr>
          <a:lstStyle/>
          <a:p>
            <a:r>
              <a:rPr lang="en-US" b="0" i="0">
                <a:solidFill>
                  <a:srgbClr val="222222"/>
                </a:solidFill>
                <a:effectLst/>
                <a:latin typeface="Arial" panose="020B0604020202020204" pitchFamily="34" charset="0"/>
              </a:rPr>
              <a:t>Dodgson</a:t>
            </a:r>
            <a:r>
              <a:rPr lang="en-US" b="0" i="0" dirty="0">
                <a:solidFill>
                  <a:srgbClr val="222222"/>
                </a:solidFill>
                <a:effectLst/>
                <a:latin typeface="Arial" panose="020B0604020202020204" pitchFamily="34" charset="0"/>
              </a:rPr>
              <a:t>, R., Lee, K., &amp; Drager, N. (2017). </a:t>
            </a:r>
            <a:r>
              <a:rPr lang="en-US" b="0" i="1" dirty="0">
                <a:solidFill>
                  <a:srgbClr val="222222"/>
                </a:solidFill>
                <a:effectLst/>
                <a:latin typeface="Arial" panose="020B0604020202020204" pitchFamily="34" charset="0"/>
              </a:rPr>
              <a:t>Global Health Governance, a conceptual review</a:t>
            </a:r>
            <a:r>
              <a:rPr lang="en-US" b="0" i="0" dirty="0">
                <a:solidFill>
                  <a:srgbClr val="222222"/>
                </a:solidFill>
                <a:effectLst/>
                <a:latin typeface="Arial" panose="020B0604020202020204" pitchFamily="34" charset="0"/>
              </a:rPr>
              <a:t> (pp. 439-461). Routledge.</a:t>
            </a:r>
          </a:p>
          <a:p>
            <a:r>
              <a:rPr lang="en-US" b="0" i="0" dirty="0" err="1">
                <a:solidFill>
                  <a:srgbClr val="222222"/>
                </a:solidFill>
                <a:effectLst/>
                <a:latin typeface="Arial" panose="020B0604020202020204" pitchFamily="34" charset="0"/>
              </a:rPr>
              <a:t>Shumeyko</a:t>
            </a:r>
            <a:r>
              <a:rPr lang="en-US" b="0" i="0" dirty="0">
                <a:solidFill>
                  <a:srgbClr val="222222"/>
                </a:solidFill>
                <a:effectLst/>
                <a:latin typeface="Arial" panose="020B0604020202020204" pitchFamily="34" charset="0"/>
              </a:rPr>
              <a:t>, D. I. (2018). </a:t>
            </a:r>
            <a:r>
              <a:rPr lang="en-US" b="0" i="1" dirty="0">
                <a:solidFill>
                  <a:srgbClr val="222222"/>
                </a:solidFill>
                <a:effectLst/>
                <a:latin typeface="Arial" panose="020B0604020202020204" pitchFamily="34" charset="0"/>
              </a:rPr>
              <a:t>Health care in the United Kingdom</a:t>
            </a:r>
            <a:r>
              <a:rPr lang="en-US" b="0" i="0" dirty="0">
                <a:solidFill>
                  <a:srgbClr val="222222"/>
                </a:solidFill>
                <a:effectLst/>
                <a:latin typeface="Arial" panose="020B0604020202020204" pitchFamily="34" charset="0"/>
              </a:rPr>
              <a:t> (Doctoral dissertation, Sumy State University).</a:t>
            </a:r>
            <a:endParaRPr lang="en-US" dirty="0">
              <a:solidFill>
                <a:srgbClr val="222222"/>
              </a:solidFill>
              <a:latin typeface="Arial" panose="020B0604020202020204" pitchFamily="34" charset="0"/>
            </a:endParaRPr>
          </a:p>
          <a:p>
            <a:r>
              <a:rPr lang="en-US" b="0" i="0" dirty="0">
                <a:solidFill>
                  <a:srgbClr val="222222"/>
                </a:solidFill>
                <a:effectLst/>
                <a:latin typeface="Arial" panose="020B0604020202020204" pitchFamily="34" charset="0"/>
              </a:rPr>
              <a:t>Jha, A. K. (2020, March). Love of the UK’s National Health Service—and Its Lessons for Health Policy. In </a:t>
            </a:r>
            <a:r>
              <a:rPr lang="en-US" b="0" i="1" dirty="0">
                <a:solidFill>
                  <a:srgbClr val="222222"/>
                </a:solidFill>
                <a:effectLst/>
                <a:latin typeface="Arial" panose="020B0604020202020204" pitchFamily="34" charset="0"/>
              </a:rPr>
              <a:t>JAMA Health Forum</a:t>
            </a:r>
            <a:r>
              <a:rPr lang="en-US" b="0" i="0" dirty="0">
                <a:solidFill>
                  <a:srgbClr val="222222"/>
                </a:solidFill>
                <a:effectLst/>
                <a:latin typeface="Arial" panose="020B0604020202020204" pitchFamily="34" charset="0"/>
              </a:rPr>
              <a:t> (Vol. 1, No. 3, pp. e200320-e200320). American Medical Association.</a:t>
            </a:r>
          </a:p>
          <a:p>
            <a:r>
              <a:rPr lang="en-US" b="0" i="0" dirty="0" err="1">
                <a:solidFill>
                  <a:srgbClr val="222222"/>
                </a:solidFill>
                <a:effectLst/>
                <a:latin typeface="Arial" panose="020B0604020202020204" pitchFamily="34" charset="0"/>
              </a:rPr>
              <a:t>Gille</a:t>
            </a:r>
            <a:r>
              <a:rPr lang="en-US" b="0" i="0" dirty="0">
                <a:solidFill>
                  <a:srgbClr val="222222"/>
                </a:solidFill>
                <a:effectLst/>
                <a:latin typeface="Arial" panose="020B0604020202020204" pitchFamily="34" charset="0"/>
              </a:rPr>
              <a:t>, F., Smith, S., &amp; Mays, N. (2021). What is public trust in the healthcare system? A new conceptual framework developed from qualitative data in England. </a:t>
            </a:r>
            <a:r>
              <a:rPr lang="en-US" b="0" i="1" dirty="0">
                <a:solidFill>
                  <a:srgbClr val="222222"/>
                </a:solidFill>
                <a:effectLst/>
                <a:latin typeface="Arial" panose="020B0604020202020204" pitchFamily="34" charset="0"/>
              </a:rPr>
              <a:t>Social Theory &amp; Health</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19</a:t>
            </a:r>
            <a:r>
              <a:rPr lang="en-US" b="0" i="0" dirty="0">
                <a:solidFill>
                  <a:srgbClr val="222222"/>
                </a:solidFill>
                <a:effectLst/>
                <a:latin typeface="Arial" panose="020B0604020202020204" pitchFamily="34" charset="0"/>
              </a:rPr>
              <a:t>(1), 1-20.</a:t>
            </a:r>
            <a:endParaRPr lang="en-KE" dirty="0"/>
          </a:p>
        </p:txBody>
      </p:sp>
    </p:spTree>
    <p:extLst>
      <p:ext uri="{BB962C8B-B14F-4D97-AF65-F5344CB8AC3E}">
        <p14:creationId xmlns:p14="http://schemas.microsoft.com/office/powerpoint/2010/main" val="21809547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63</TotalTime>
  <Words>878</Words>
  <Application>Microsoft Office PowerPoint</Application>
  <PresentationFormat>Widescreen</PresentationFormat>
  <Paragraphs>69</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Helvetica</vt:lpstr>
      <vt:lpstr>Parallax</vt:lpstr>
      <vt:lpstr>UK HEALTH CARE SYSTEM</vt:lpstr>
      <vt:lpstr>Health coverage </vt:lpstr>
      <vt:lpstr>Financing and Insurance  </vt:lpstr>
      <vt:lpstr>Role of Government in healthcare  </vt:lpstr>
      <vt:lpstr>Entities for Health care Governance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 HEALTH CARE SYSTEM</dc:title>
  <dc:creator>vick ouma</dc:creator>
  <cp:lastModifiedBy>vick ouma</cp:lastModifiedBy>
  <cp:revision>14</cp:revision>
  <dcterms:created xsi:type="dcterms:W3CDTF">2021-06-07T10:06:31Z</dcterms:created>
  <dcterms:modified xsi:type="dcterms:W3CDTF">2021-06-09T14:50:28Z</dcterms:modified>
</cp:coreProperties>
</file>